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2"/>
    <p:restoredTop sz="94609"/>
  </p:normalViewPr>
  <p:slideViewPr>
    <p:cSldViewPr snapToGrid="0">
      <p:cViewPr varScale="1">
        <p:scale>
          <a:sx n="69" d="100"/>
          <a:sy n="69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2692E-09AA-CF49-81DF-99E22270149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5EF71DB-F41C-BE4D-A51C-C87A323120B1}">
      <dgm:prSet phldrT="[Testo]" phldr="0"/>
      <dgm:spPr/>
      <dgm:t>
        <a:bodyPr/>
        <a:lstStyle/>
        <a:p>
          <a:r>
            <a:rPr lang="it-IT" dirty="0" err="1"/>
            <a:t>Preprocessing</a:t>
          </a:r>
          <a:endParaRPr lang="it-IT" dirty="0"/>
        </a:p>
      </dgm:t>
    </dgm:pt>
    <dgm:pt modelId="{41F643EC-385F-264B-8932-3A4DCE84BE1C}" type="parTrans" cxnId="{F9E88971-04C2-A344-A95F-6E83FA6C0F70}">
      <dgm:prSet/>
      <dgm:spPr/>
      <dgm:t>
        <a:bodyPr/>
        <a:lstStyle/>
        <a:p>
          <a:endParaRPr lang="it-IT"/>
        </a:p>
      </dgm:t>
    </dgm:pt>
    <dgm:pt modelId="{7F77E5C0-0621-D943-9667-75459299DC63}" type="sibTrans" cxnId="{F9E88971-04C2-A344-A95F-6E83FA6C0F70}">
      <dgm:prSet/>
      <dgm:spPr/>
      <dgm:t>
        <a:bodyPr/>
        <a:lstStyle/>
        <a:p>
          <a:endParaRPr lang="it-IT"/>
        </a:p>
      </dgm:t>
    </dgm:pt>
    <dgm:pt modelId="{0430D251-E018-FF4C-89C9-D745301A2124}">
      <dgm:prSet phldrT="[Testo]" phldr="0"/>
      <dgm:spPr/>
      <dgm:t>
        <a:bodyPr/>
        <a:lstStyle/>
        <a:p>
          <a:r>
            <a:rPr lang="it-IT" dirty="0"/>
            <a:t>Creazione </a:t>
          </a:r>
          <a:r>
            <a:rPr lang="it-IT" dirty="0" err="1"/>
            <a:t>Embeddings</a:t>
          </a:r>
          <a:endParaRPr lang="it-IT" dirty="0"/>
        </a:p>
      </dgm:t>
    </dgm:pt>
    <dgm:pt modelId="{F3D3E9F2-66BB-4F41-B3EC-3F4F1FE4A414}" type="parTrans" cxnId="{1380A307-BB13-334E-A3C3-7278C46CCA1D}">
      <dgm:prSet/>
      <dgm:spPr/>
      <dgm:t>
        <a:bodyPr/>
        <a:lstStyle/>
        <a:p>
          <a:endParaRPr lang="it-IT"/>
        </a:p>
      </dgm:t>
    </dgm:pt>
    <dgm:pt modelId="{401A8CE3-26E7-4649-826B-16A3EC7E140F}" type="sibTrans" cxnId="{1380A307-BB13-334E-A3C3-7278C46CCA1D}">
      <dgm:prSet/>
      <dgm:spPr/>
      <dgm:t>
        <a:bodyPr/>
        <a:lstStyle/>
        <a:p>
          <a:endParaRPr lang="it-IT"/>
        </a:p>
      </dgm:t>
    </dgm:pt>
    <dgm:pt modelId="{142C254E-6262-4E4F-B011-60E44A96BDE9}" type="pres">
      <dgm:prSet presAssocID="{1182692E-09AA-CF49-81DF-99E22270149A}" presName="Name0" presStyleCnt="0">
        <dgm:presLayoutVars>
          <dgm:dir/>
          <dgm:animLvl val="lvl"/>
          <dgm:resizeHandles val="exact"/>
        </dgm:presLayoutVars>
      </dgm:prSet>
      <dgm:spPr/>
    </dgm:pt>
    <dgm:pt modelId="{969E252D-E1A3-F14A-8AE6-1FED049201DB}" type="pres">
      <dgm:prSet presAssocID="{75EF71DB-F41C-BE4D-A51C-C87A323120B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AF479123-4754-F44E-BD3A-BCF34563EB82}" type="pres">
      <dgm:prSet presAssocID="{7F77E5C0-0621-D943-9667-75459299DC63}" presName="parTxOnlySpace" presStyleCnt="0"/>
      <dgm:spPr/>
    </dgm:pt>
    <dgm:pt modelId="{1EE74DAA-E2FD-F04E-9DF9-0FE27C2AC43C}" type="pres">
      <dgm:prSet presAssocID="{0430D251-E018-FF4C-89C9-D745301A212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380A307-BB13-334E-A3C3-7278C46CCA1D}" srcId="{1182692E-09AA-CF49-81DF-99E22270149A}" destId="{0430D251-E018-FF4C-89C9-D745301A2124}" srcOrd="1" destOrd="0" parTransId="{F3D3E9F2-66BB-4F41-B3EC-3F4F1FE4A414}" sibTransId="{401A8CE3-26E7-4649-826B-16A3EC7E140F}"/>
    <dgm:cxn modelId="{CD515812-7CFA-E444-AFCB-8F9375D49BDB}" type="presOf" srcId="{1182692E-09AA-CF49-81DF-99E22270149A}" destId="{142C254E-6262-4E4F-B011-60E44A96BDE9}" srcOrd="0" destOrd="0" presId="urn:microsoft.com/office/officeart/2005/8/layout/chevron1"/>
    <dgm:cxn modelId="{EB508961-FB9A-B546-A75D-A5C3FD6353F9}" type="presOf" srcId="{0430D251-E018-FF4C-89C9-D745301A2124}" destId="{1EE74DAA-E2FD-F04E-9DF9-0FE27C2AC43C}" srcOrd="0" destOrd="0" presId="urn:microsoft.com/office/officeart/2005/8/layout/chevron1"/>
    <dgm:cxn modelId="{F9E88971-04C2-A344-A95F-6E83FA6C0F70}" srcId="{1182692E-09AA-CF49-81DF-99E22270149A}" destId="{75EF71DB-F41C-BE4D-A51C-C87A323120B1}" srcOrd="0" destOrd="0" parTransId="{41F643EC-385F-264B-8932-3A4DCE84BE1C}" sibTransId="{7F77E5C0-0621-D943-9667-75459299DC63}"/>
    <dgm:cxn modelId="{8E23A3FE-5FAD-9442-BF0A-5ED7530BE78A}" type="presOf" srcId="{75EF71DB-F41C-BE4D-A51C-C87A323120B1}" destId="{969E252D-E1A3-F14A-8AE6-1FED049201DB}" srcOrd="0" destOrd="0" presId="urn:microsoft.com/office/officeart/2005/8/layout/chevron1"/>
    <dgm:cxn modelId="{B2396E92-4C4A-5D4B-8FD8-47EDC0528BA6}" type="presParOf" srcId="{142C254E-6262-4E4F-B011-60E44A96BDE9}" destId="{969E252D-E1A3-F14A-8AE6-1FED049201DB}" srcOrd="0" destOrd="0" presId="urn:microsoft.com/office/officeart/2005/8/layout/chevron1"/>
    <dgm:cxn modelId="{530EFFDB-1B06-634E-8410-6A6F0566A75E}" type="presParOf" srcId="{142C254E-6262-4E4F-B011-60E44A96BDE9}" destId="{AF479123-4754-F44E-BD3A-BCF34563EB82}" srcOrd="1" destOrd="0" presId="urn:microsoft.com/office/officeart/2005/8/layout/chevron1"/>
    <dgm:cxn modelId="{3537D5EF-6313-6247-8D2B-8B4FB0E4D21F}" type="presParOf" srcId="{142C254E-6262-4E4F-B011-60E44A96BDE9}" destId="{1EE74DAA-E2FD-F04E-9DF9-0FE27C2AC43C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E252D-E1A3-F14A-8AE6-1FED049201DB}">
      <dsp:nvSpPr>
        <dsp:cNvPr id="0" name=""/>
        <dsp:cNvSpPr/>
      </dsp:nvSpPr>
      <dsp:spPr>
        <a:xfrm>
          <a:off x="5502" y="696840"/>
          <a:ext cx="3289130" cy="13156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Preprocessing</a:t>
          </a:r>
          <a:endParaRPr lang="it-IT" sz="2600" kern="1200" dirty="0"/>
        </a:p>
      </dsp:txBody>
      <dsp:txXfrm>
        <a:off x="663328" y="696840"/>
        <a:ext cx="1973478" cy="1315652"/>
      </dsp:txXfrm>
    </dsp:sp>
    <dsp:sp modelId="{1EE74DAA-E2FD-F04E-9DF9-0FE27C2AC43C}">
      <dsp:nvSpPr>
        <dsp:cNvPr id="0" name=""/>
        <dsp:cNvSpPr/>
      </dsp:nvSpPr>
      <dsp:spPr>
        <a:xfrm>
          <a:off x="2965719" y="696840"/>
          <a:ext cx="3289130" cy="13156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Creazione </a:t>
          </a:r>
          <a:r>
            <a:rPr lang="it-IT" sz="2600" kern="1200" dirty="0" err="1"/>
            <a:t>Embeddings</a:t>
          </a:r>
          <a:endParaRPr lang="it-IT" sz="2600" kern="1200" dirty="0"/>
        </a:p>
      </dsp:txBody>
      <dsp:txXfrm>
        <a:off x="3623545" y="696840"/>
        <a:ext cx="1973478" cy="131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1F49027-7143-B212-7284-2A0907BDE9CD}"/>
              </a:ext>
            </a:extLst>
          </p:cNvPr>
          <p:cNvSpPr>
            <a:spLocks noGrp="1"/>
          </p:cNvSpPr>
          <p:nvPr/>
        </p:nvSpPr>
        <p:spPr>
          <a:xfrm>
            <a:off x="1257300" y="1526409"/>
            <a:ext cx="9677400" cy="2685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Analisi della sicurezza dei modelli per il </a:t>
            </a:r>
            <a:br>
              <a:rPr lang="it-IT" dirty="0"/>
            </a:br>
            <a:r>
              <a:rPr lang="it-IT" dirty="0"/>
              <a:t>riconoscimento facciale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F126BD-E895-F38F-D8F1-EFD97FDBA6D0}"/>
              </a:ext>
            </a:extLst>
          </p:cNvPr>
          <p:cNvSpPr txBox="1"/>
          <p:nvPr/>
        </p:nvSpPr>
        <p:spPr>
          <a:xfrm>
            <a:off x="1988710" y="4837784"/>
            <a:ext cx="2150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Relatore:</a:t>
            </a:r>
          </a:p>
          <a:p>
            <a:r>
              <a:rPr lang="it-IT" sz="2000" dirty="0"/>
              <a:t>Rebecca Montanari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7C6526-A093-4EF4-036E-CFEE6BC2B5A1}"/>
              </a:ext>
            </a:extLst>
          </p:cNvPr>
          <p:cNvSpPr txBox="1"/>
          <p:nvPr/>
        </p:nvSpPr>
        <p:spPr>
          <a:xfrm>
            <a:off x="5075368" y="4837784"/>
            <a:ext cx="204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Studente:</a:t>
            </a:r>
          </a:p>
          <a:p>
            <a:r>
              <a:rPr lang="it-IT" sz="2000" dirty="0"/>
              <a:t>Gabriele Tassinari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9D84CB-C46E-6B0D-9165-6C0E3A830A27}"/>
              </a:ext>
            </a:extLst>
          </p:cNvPr>
          <p:cNvSpPr txBox="1"/>
          <p:nvPr/>
        </p:nvSpPr>
        <p:spPr>
          <a:xfrm>
            <a:off x="8377881" y="4862269"/>
            <a:ext cx="175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Dottorando:</a:t>
            </a:r>
          </a:p>
          <a:p>
            <a:r>
              <a:rPr lang="it-IT" dirty="0"/>
              <a:t>Nicolò </a:t>
            </a:r>
            <a:r>
              <a:rPr lang="it-IT" dirty="0" err="1"/>
              <a:t>Romandini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440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8C6AFDA-8C02-05A9-C96C-40839BD5CC89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Risultati</a:t>
            </a:r>
            <a:endParaRPr lang="it-IT" dirty="0"/>
          </a:p>
        </p:txBody>
      </p:sp>
      <p:pic>
        <p:nvPicPr>
          <p:cNvPr id="5" name="Immagine 4" descr="Immagine che contiene Viso umano, testo, schermata, uomo&#10;&#10;Descrizione generata automaticamente">
            <a:extLst>
              <a:ext uri="{FF2B5EF4-FFF2-40B4-BE49-F238E27FC236}">
                <a16:creationId xmlns:a16="http://schemas.microsoft.com/office/drawing/2014/main" id="{CF675D42-F28B-E1A5-FA21-E9E4CF6D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2629245"/>
            <a:ext cx="3351313" cy="19656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EED268-4F6F-F91B-035E-CDD095B894F9}"/>
              </a:ext>
            </a:extLst>
          </p:cNvPr>
          <p:cNvSpPr txBox="1"/>
          <p:nvPr/>
        </p:nvSpPr>
        <p:spPr>
          <a:xfrm>
            <a:off x="3569510" y="1250600"/>
            <a:ext cx="4738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</a:t>
            </a:r>
            <a:r>
              <a:rPr lang="it-IT" dirty="0"/>
              <a:t>-elaborazioni del modello </a:t>
            </a:r>
            <a:r>
              <a:rPr lang="it-IT" dirty="0" err="1"/>
              <a:t>Facenet</a:t>
            </a:r>
            <a:r>
              <a:rPr lang="it-IT" dirty="0"/>
              <a:t>:</a:t>
            </a:r>
          </a:p>
          <a:p>
            <a:r>
              <a:rPr lang="it-IT" dirty="0"/>
              <a:t>       - Rimozione dello sfondo</a:t>
            </a:r>
          </a:p>
          <a:p>
            <a:r>
              <a:rPr lang="it-IT" dirty="0"/>
              <a:t>       - Rimozione di capelli, baffi, occhiali, etc.</a:t>
            </a:r>
          </a:p>
          <a:p>
            <a:r>
              <a:rPr lang="it-IT" dirty="0"/>
              <a:t>       - Raddrizzare frontalmente il volto</a:t>
            </a:r>
          </a:p>
        </p:txBody>
      </p:sp>
      <p:pic>
        <p:nvPicPr>
          <p:cNvPr id="8" name="Immagine 7" descr="Immagine che contiene testo, Viso umano, schermata, persona&#10;&#10;Descrizione generata automaticamente">
            <a:extLst>
              <a:ext uri="{FF2B5EF4-FFF2-40B4-BE49-F238E27FC236}">
                <a16:creationId xmlns:a16="http://schemas.microsoft.com/office/drawing/2014/main" id="{84BE1672-23F7-C1A4-65DF-22654596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0" y="4773161"/>
            <a:ext cx="3805401" cy="1972652"/>
          </a:xfrm>
          <a:prstGeom prst="rect">
            <a:avLst/>
          </a:prstGeom>
        </p:spPr>
      </p:pic>
      <p:pic>
        <p:nvPicPr>
          <p:cNvPr id="10" name="Immagine 9" descr="Immagine che contiene Viso umano, uomo, schermata, testo&#10;&#10;Descrizione generata automaticamente">
            <a:extLst>
              <a:ext uri="{FF2B5EF4-FFF2-40B4-BE49-F238E27FC236}">
                <a16:creationId xmlns:a16="http://schemas.microsoft.com/office/drawing/2014/main" id="{68B7534F-913B-E86C-DEE1-9F78FDEBF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482" y="4519985"/>
            <a:ext cx="3805401" cy="193976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E1922D-5845-5F92-0A06-6094A2C982C2}"/>
              </a:ext>
            </a:extLst>
          </p:cNvPr>
          <p:cNvSpPr txBox="1"/>
          <p:nvPr/>
        </p:nvSpPr>
        <p:spPr>
          <a:xfrm>
            <a:off x="1518563" y="3429000"/>
            <a:ext cx="431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Se si sottopongo al modello allenato input </a:t>
            </a:r>
          </a:p>
          <a:p>
            <a:r>
              <a:rPr lang="it-IT" dirty="0"/>
              <a:t>del TEST SET, si ottengono i seguenti risultati: </a:t>
            </a:r>
          </a:p>
        </p:txBody>
      </p:sp>
    </p:spTree>
    <p:extLst>
      <p:ext uri="{BB962C8B-B14F-4D97-AF65-F5344CB8AC3E}">
        <p14:creationId xmlns:p14="http://schemas.microsoft.com/office/powerpoint/2010/main" val="272735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DA3CB7B-0BDC-24E6-0434-A464A6FCCE54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Membership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07E3C5-E1DA-8562-B809-0DFDD877D19A}"/>
              </a:ext>
            </a:extLst>
          </p:cNvPr>
          <p:cNvSpPr txBox="1"/>
          <p:nvPr/>
        </p:nvSpPr>
        <p:spPr>
          <a:xfrm>
            <a:off x="1096505" y="1250600"/>
            <a:ext cx="9784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u="none" strike="noStrike" dirty="0">
                <a:effectLst/>
                <a:latin typeface="Söhne"/>
              </a:rPr>
              <a:t>La Membership </a:t>
            </a:r>
            <a:r>
              <a:rPr lang="it-IT" b="0" i="0" u="none" strike="noStrike" dirty="0" err="1">
                <a:effectLst/>
                <a:latin typeface="Söhne"/>
              </a:rPr>
              <a:t>Inference</a:t>
            </a:r>
            <a:r>
              <a:rPr lang="it-IT" b="0" i="0" u="none" strike="noStrike" dirty="0">
                <a:effectLst/>
                <a:latin typeface="Söhne"/>
              </a:rPr>
              <a:t> Attack è una tecnica utilizzata per determinare se un particolare dato è stato</a:t>
            </a:r>
          </a:p>
          <a:p>
            <a:r>
              <a:rPr lang="it-IT" b="0" i="0" u="none" strike="noStrike" dirty="0">
                <a:effectLst/>
                <a:latin typeface="Söhne"/>
              </a:rPr>
              <a:t>utilizzato per addestrare un modello di apprendimento automatico.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EE5A4-C4BC-3E0D-DD30-F8371F93CA33}"/>
              </a:ext>
            </a:extLst>
          </p:cNvPr>
          <p:cNvSpPr txBox="1"/>
          <p:nvPr/>
        </p:nvSpPr>
        <p:spPr>
          <a:xfrm>
            <a:off x="1096505" y="1936181"/>
            <a:ext cx="559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b="1" i="0" u="none" strike="noStrike" dirty="0">
                <a:effectLst/>
                <a:latin typeface="Söhne"/>
              </a:rPr>
              <a:t>Obiettivo:</a:t>
            </a:r>
            <a:endParaRPr lang="it-IT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effectLst/>
                <a:latin typeface="Söhne"/>
              </a:rPr>
              <a:t>Identificare se un'istanza di dati specifica fa parte del set </a:t>
            </a:r>
          </a:p>
          <a:p>
            <a:pPr algn="l"/>
            <a:r>
              <a:rPr lang="it-IT" b="0" i="0" u="none" strike="noStrike" dirty="0">
                <a:effectLst/>
                <a:latin typeface="Söhne"/>
              </a:rPr>
              <a:t>  di addestramento di un modello.</a:t>
            </a:r>
          </a:p>
        </p:txBody>
      </p:sp>
      <p:pic>
        <p:nvPicPr>
          <p:cNvPr id="9" name="Immagine 8" descr="Immagine che contiene Viso umano, uomo, schermata, sorriso&#10;&#10;Descrizione generata automaticamente">
            <a:extLst>
              <a:ext uri="{FF2B5EF4-FFF2-40B4-BE49-F238E27FC236}">
                <a16:creationId xmlns:a16="http://schemas.microsoft.com/office/drawing/2014/main" id="{112113BE-C00A-3F31-8F9D-51A57424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3" y="3906596"/>
            <a:ext cx="4060311" cy="2156400"/>
          </a:xfrm>
          <a:prstGeom prst="rect">
            <a:avLst/>
          </a:prstGeom>
        </p:spPr>
      </p:pic>
      <p:pic>
        <p:nvPicPr>
          <p:cNvPr id="11" name="Immagine 10" descr="Immagine che contiene Viso umano, testo, schermata, uomo&#10;&#10;Descrizione generata automaticamente">
            <a:extLst>
              <a:ext uri="{FF2B5EF4-FFF2-40B4-BE49-F238E27FC236}">
                <a16:creationId xmlns:a16="http://schemas.microsoft.com/office/drawing/2014/main" id="{AF934600-5E29-A27B-0768-52E4B7B8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58" y="3906595"/>
            <a:ext cx="4124986" cy="21564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BF217DD-40E7-BC8A-9C0C-FD7D7D9A9E9D}"/>
              </a:ext>
            </a:extLst>
          </p:cNvPr>
          <p:cNvSpPr txBox="1"/>
          <p:nvPr/>
        </p:nvSpPr>
        <p:spPr>
          <a:xfrm>
            <a:off x="2863641" y="6275086"/>
            <a:ext cx="128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Test dataset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72E7C0-9B11-C477-8033-E577A97833EB}"/>
              </a:ext>
            </a:extLst>
          </p:cNvPr>
          <p:cNvSpPr txBox="1"/>
          <p:nvPr/>
        </p:nvSpPr>
        <p:spPr>
          <a:xfrm>
            <a:off x="8044866" y="6275086"/>
            <a:ext cx="138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Train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AF0222-3A5A-8E0A-9498-CC8BC5B5C318}"/>
              </a:ext>
            </a:extLst>
          </p:cNvPr>
          <p:cNvSpPr txBox="1"/>
          <p:nvPr/>
        </p:nvSpPr>
        <p:spPr>
          <a:xfrm>
            <a:off x="1096505" y="3247742"/>
            <a:ext cx="932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risultato dei test mostra infatti come ci sia un’accuratezza maggiore se è sottoposto al modello un </a:t>
            </a:r>
          </a:p>
          <a:p>
            <a:r>
              <a:rPr lang="it-IT" dirty="0"/>
              <a:t>input del </a:t>
            </a:r>
            <a:r>
              <a:rPr lang="it-IT" dirty="0" err="1"/>
              <a:t>train</a:t>
            </a:r>
            <a:r>
              <a:rPr lang="it-IT" dirty="0"/>
              <a:t> set rispetto ad uno del test set:</a:t>
            </a:r>
          </a:p>
        </p:txBody>
      </p:sp>
    </p:spTree>
    <p:extLst>
      <p:ext uri="{BB962C8B-B14F-4D97-AF65-F5344CB8AC3E}">
        <p14:creationId xmlns:p14="http://schemas.microsoft.com/office/powerpoint/2010/main" val="379534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2DA6B6A-72A6-D41A-11CF-2A5325B225D8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Conclusione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F71B6F-2485-C7A6-4106-E03068F4B86E}"/>
              </a:ext>
            </a:extLst>
          </p:cNvPr>
          <p:cNvSpPr txBox="1"/>
          <p:nvPr/>
        </p:nvSpPr>
        <p:spPr>
          <a:xfrm>
            <a:off x="1291573" y="2016532"/>
            <a:ext cx="9608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progetto ha avuto dunque un risultato positivo, si è infatti mostrato come sia stato possibile:</a:t>
            </a:r>
            <a:br>
              <a:rPr lang="it-IT" sz="2000" dirty="0"/>
            </a:br>
            <a:r>
              <a:rPr lang="it-IT" sz="2000" dirty="0"/>
              <a:t>	- Ricostruire un volto</a:t>
            </a:r>
          </a:p>
          <a:p>
            <a:r>
              <a:rPr lang="it-IT" sz="2000" dirty="0"/>
              <a:t>	- Condurre un </a:t>
            </a:r>
            <a:r>
              <a:rPr lang="it-IT" sz="2000" dirty="0" err="1"/>
              <a:t>Membreship</a:t>
            </a:r>
            <a:r>
              <a:rPr lang="it-IT" sz="2000" dirty="0"/>
              <a:t> </a:t>
            </a:r>
            <a:r>
              <a:rPr lang="it-IT" sz="2000" dirty="0" err="1"/>
              <a:t>Inference</a:t>
            </a:r>
            <a:r>
              <a:rPr lang="it-IT" sz="2000" dirty="0"/>
              <a:t> Attack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E24954-C32A-2B51-5B56-0A9731F8C087}"/>
              </a:ext>
            </a:extLst>
          </p:cNvPr>
          <p:cNvSpPr txBox="1"/>
          <p:nvPr/>
        </p:nvSpPr>
        <p:spPr>
          <a:xfrm>
            <a:off x="820740" y="3798128"/>
            <a:ext cx="10550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u="sng" dirty="0"/>
              <a:t>Lavori futuri</a:t>
            </a:r>
            <a:r>
              <a:rPr lang="it-IT" sz="2000" dirty="0"/>
              <a:t>:</a:t>
            </a:r>
          </a:p>
          <a:p>
            <a:r>
              <a:rPr lang="it-IT" sz="2000" dirty="0"/>
              <a:t>- Estendere e migliorare questo progetto per realizzare volti sempre più accurati ed anche 3D</a:t>
            </a:r>
          </a:p>
          <a:p>
            <a:r>
              <a:rPr lang="it-IT" sz="2000" dirty="0"/>
              <a:t>- Verificare che altri sistemi di riconoscimento biometrico non siano minati da questo progetto</a:t>
            </a:r>
          </a:p>
          <a:p>
            <a:r>
              <a:rPr lang="it-IT" sz="2000" dirty="0"/>
              <a:t>- Esaminare che le reti neurali in generale non rappresentino minacce a sistemi informatici già esistenti</a:t>
            </a:r>
          </a:p>
        </p:txBody>
      </p:sp>
    </p:spTree>
    <p:extLst>
      <p:ext uri="{BB962C8B-B14F-4D97-AF65-F5344CB8AC3E}">
        <p14:creationId xmlns:p14="http://schemas.microsoft.com/office/powerpoint/2010/main" val="4518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91E356E3-D770-9D80-0D4B-E8CBBBC7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126"/>
            <a:ext cx="10515600" cy="852352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4C0349-1CA0-721B-C587-E160C2F97636}"/>
              </a:ext>
            </a:extLst>
          </p:cNvPr>
          <p:cNvSpPr txBox="1"/>
          <p:nvPr/>
        </p:nvSpPr>
        <p:spPr>
          <a:xfrm>
            <a:off x="923398" y="1345596"/>
            <a:ext cx="10345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u="none" strike="noStrike" dirty="0">
                <a:effectLst/>
              </a:rPr>
              <a:t>Le reti neurali e il riconoscimento facciale hanno suscitato un notevole interesse nell'ultimo decennio. </a:t>
            </a:r>
          </a:p>
          <a:p>
            <a:r>
              <a:rPr lang="it-IT" b="0" i="0" u="none" strike="noStrike" dirty="0">
                <a:effectLst/>
              </a:rPr>
              <a:t>Nonostante i vantaggi del riconoscimento facciale, ci sono preoccupazioni legate alla sicurezza e alla privacy. </a:t>
            </a:r>
          </a:p>
          <a:p>
            <a:r>
              <a:rPr lang="it-IT" b="0" i="0" u="none" strike="noStrike" dirty="0">
                <a:effectLst/>
              </a:rPr>
              <a:t>Questo progetto utilizza reti neurali per esplorare la tecnologia dietro al riconoscimento facciale.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006B4D-2A36-3B4E-F502-4408640AD2AB}"/>
              </a:ext>
            </a:extLst>
          </p:cNvPr>
          <p:cNvSpPr txBox="1"/>
          <p:nvPr/>
        </p:nvSpPr>
        <p:spPr>
          <a:xfrm>
            <a:off x="923398" y="3573411"/>
            <a:ext cx="10345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progetto mi sono dunque occupato: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 invertire il riconoscimento facciale ovvero di realizzare una rete neurale che potesse generare il volto appartenente alla persona a cui corrisponde il rispettivo vettore di </a:t>
            </a:r>
            <a:r>
              <a:rPr lang="it-IT" dirty="0" err="1"/>
              <a:t>embedding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 effettuare attacchi di membership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ovvero una tecnica utilizzata per determinare se un particolare dato è stato utilizzato per addestrare un modello di apprendimento automatico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F4D024-8D8D-AAF2-D1C5-EBFA09F6F10B}"/>
              </a:ext>
            </a:extLst>
          </p:cNvPr>
          <p:cNvSpPr txBox="1"/>
          <p:nvPr/>
        </p:nvSpPr>
        <p:spPr>
          <a:xfrm>
            <a:off x="923398" y="2614295"/>
            <a:ext cx="1034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</a:rPr>
              <a:t>Quando configurato, il riconoscimento facciale memorizza un vettore di </a:t>
            </a:r>
            <a:r>
              <a:rPr lang="it-IT" b="0" i="0" u="none" strike="noStrike" dirty="0" err="1">
                <a:effectLst/>
              </a:rPr>
              <a:t>embedding</a:t>
            </a:r>
            <a:r>
              <a:rPr lang="it-IT" b="0" i="0" u="none" strike="noStrike" dirty="0">
                <a:effectLst/>
              </a:rPr>
              <a:t>, ovvero un array </a:t>
            </a:r>
          </a:p>
          <a:p>
            <a:r>
              <a:rPr lang="it-IT" b="0" i="0" u="none" strike="noStrike" dirty="0" err="1">
                <a:effectLst/>
              </a:rPr>
              <a:t>N</a:t>
            </a:r>
            <a:r>
              <a:rPr lang="it-IT" b="0" i="0" u="none" strike="noStrike" dirty="0">
                <a:effectLst/>
              </a:rPr>
              <a:t>-dimensionale che rappresenta i punti chiave del volto.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F74F66-B85D-E382-8BC2-9D772F001413}"/>
              </a:ext>
            </a:extLst>
          </p:cNvPr>
          <p:cNvSpPr txBox="1"/>
          <p:nvPr/>
        </p:nvSpPr>
        <p:spPr>
          <a:xfrm>
            <a:off x="923398" y="5640522"/>
            <a:ext cx="1034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Emergono dunque numerosi dubbi riguardanti la sicurezza dei riconoscimenti biometrici che prevedono il </a:t>
            </a:r>
          </a:p>
          <a:p>
            <a:r>
              <a:rPr lang="it-IT" dirty="0"/>
              <a:t>riconoscimento facciale e la privacy dei dati usati nell’addestramento dei modelli</a:t>
            </a:r>
          </a:p>
        </p:txBody>
      </p:sp>
    </p:spTree>
    <p:extLst>
      <p:ext uri="{BB962C8B-B14F-4D97-AF65-F5344CB8AC3E}">
        <p14:creationId xmlns:p14="http://schemas.microsoft.com/office/powerpoint/2010/main" val="119665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BCAE51BB-81D7-3911-1EAB-5E8433E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126"/>
            <a:ext cx="10515600" cy="852352"/>
          </a:xfrm>
        </p:spPr>
        <p:txBody>
          <a:bodyPr/>
          <a:lstStyle/>
          <a:p>
            <a:r>
              <a:rPr lang="it-IT" dirty="0"/>
              <a:t>Generative </a:t>
            </a:r>
            <a:r>
              <a:rPr lang="it-IT" dirty="0" err="1"/>
              <a:t>adversarial</a:t>
            </a:r>
            <a:r>
              <a:rPr lang="it-IT" dirty="0"/>
              <a:t> network</a:t>
            </a:r>
          </a:p>
        </p:txBody>
      </p:sp>
      <p:pic>
        <p:nvPicPr>
          <p:cNvPr id="7" name="Immagine 6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862208F6-AB4A-3218-796E-521F9B67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78" y="1841698"/>
            <a:ext cx="4340604" cy="3605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3B0090-5002-C455-31A3-5D61A9153535}"/>
              </a:ext>
            </a:extLst>
          </p:cNvPr>
          <p:cNvSpPr txBox="1"/>
          <p:nvPr/>
        </p:nvSpPr>
        <p:spPr>
          <a:xfrm>
            <a:off x="456169" y="2348342"/>
            <a:ext cx="648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CMR10"/>
              </a:rPr>
              <a:t>Le Generative </a:t>
            </a:r>
            <a:r>
              <a:rPr lang="it-IT" sz="1800" dirty="0" err="1">
                <a:effectLst/>
                <a:latin typeface="CMR10"/>
              </a:rPr>
              <a:t>Adversarial</a:t>
            </a:r>
            <a:r>
              <a:rPr lang="it-IT" sz="1800" dirty="0">
                <a:effectLst/>
                <a:latin typeface="CMR10"/>
              </a:rPr>
              <a:t> Networks (GAN) sono un tipo di architettura di reti neurali artificiali composta da due componenti </a:t>
            </a:r>
          </a:p>
          <a:p>
            <a:r>
              <a:rPr lang="it-IT" sz="1800" dirty="0">
                <a:effectLst/>
                <a:latin typeface="CMR10"/>
              </a:rPr>
              <a:t>principali: un generatore e un discriminatore.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5E52E0-1E45-1574-B624-ACD4C5E27DAC}"/>
              </a:ext>
            </a:extLst>
          </p:cNvPr>
          <p:cNvSpPr txBox="1"/>
          <p:nvPr/>
        </p:nvSpPr>
        <p:spPr>
          <a:xfrm>
            <a:off x="456169" y="3778315"/>
            <a:ext cx="6580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CMR10"/>
              </a:rPr>
              <a:t>Il compito del GENERATORE è imparare a generare dati che possano </a:t>
            </a:r>
          </a:p>
          <a:p>
            <a:r>
              <a:rPr lang="it-IT" sz="1800" dirty="0">
                <a:effectLst/>
                <a:latin typeface="CMR10"/>
              </a:rPr>
              <a:t>ingannare il DISCRIMINATORE, facendoli apparire simili ai dati reali.</a:t>
            </a:r>
          </a:p>
          <a:p>
            <a:r>
              <a:rPr lang="it-IT" dirty="0">
                <a:latin typeface="CMR10"/>
              </a:rPr>
              <a:t>Al contrario, il DISCRIMINATORE viene allenato </a:t>
            </a:r>
            <a:r>
              <a:rPr lang="it-IT" sz="1800" dirty="0">
                <a:effectLst/>
                <a:latin typeface="CMR10"/>
              </a:rPr>
              <a:t>a distinguere correttamente i dati reali da quelli sintetici.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79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3C97B724-C515-9C91-A09A-3A02E415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126"/>
            <a:ext cx="10515600" cy="852352"/>
          </a:xfrm>
        </p:spPr>
        <p:txBody>
          <a:bodyPr/>
          <a:lstStyle/>
          <a:p>
            <a:r>
              <a:rPr lang="it-IT" dirty="0"/>
              <a:t>Riconoscimento facciale</a:t>
            </a: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35D7824E-ECF0-3AEE-BA95-CF124EE143F6}"/>
              </a:ext>
            </a:extLst>
          </p:cNvPr>
          <p:cNvSpPr/>
          <p:nvPr/>
        </p:nvSpPr>
        <p:spPr>
          <a:xfrm flipH="1">
            <a:off x="1124590" y="1394858"/>
            <a:ext cx="45719" cy="3091684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B56E201-465B-E468-2303-78C78A46972C}"/>
              </a:ext>
            </a:extLst>
          </p:cNvPr>
          <p:cNvSpPr/>
          <p:nvPr/>
        </p:nvSpPr>
        <p:spPr>
          <a:xfrm>
            <a:off x="979696" y="164678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9644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6210ABD1-AFD9-E168-E356-C731DE8E0E04}"/>
              </a:ext>
            </a:extLst>
          </p:cNvPr>
          <p:cNvSpPr/>
          <p:nvPr/>
        </p:nvSpPr>
        <p:spPr>
          <a:xfrm>
            <a:off x="1088400" y="1675832"/>
            <a:ext cx="132517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837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60907118-DBF5-75BA-CB3C-A2A57D7F952A}"/>
              </a:ext>
            </a:extLst>
          </p:cNvPr>
          <p:cNvSpPr/>
          <p:nvPr/>
        </p:nvSpPr>
        <p:spPr>
          <a:xfrm>
            <a:off x="1962969" y="1656792"/>
            <a:ext cx="2756512" cy="3569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/>
              <a:t>Pre-</a:t>
            </a:r>
            <a:r>
              <a:rPr lang="en-US" sz="1531" b="1" dirty="0" err="1"/>
              <a:t>elaborazione</a:t>
            </a:r>
            <a:r>
              <a:rPr lang="en-US" sz="1531" b="1" dirty="0"/>
              <a:t> </a:t>
            </a:r>
            <a:r>
              <a:rPr lang="en-US" sz="1531" b="1" dirty="0" err="1"/>
              <a:t>dell’immagine</a:t>
            </a:r>
            <a:endParaRPr lang="en-US" sz="1531" b="1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13996D66-287A-D49F-D8C0-76A079F5D077}"/>
              </a:ext>
            </a:extLst>
          </p:cNvPr>
          <p:cNvSpPr/>
          <p:nvPr/>
        </p:nvSpPr>
        <p:spPr>
          <a:xfrm>
            <a:off x="5174199" y="1638258"/>
            <a:ext cx="586478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 err="1"/>
              <a:t>Ridimensionamento</a:t>
            </a:r>
            <a:r>
              <a:rPr lang="en-US" sz="1225" dirty="0"/>
              <a:t> </a:t>
            </a:r>
            <a:r>
              <a:rPr lang="en-US" sz="1225" dirty="0" err="1"/>
              <a:t>dell’immagine</a:t>
            </a:r>
            <a:r>
              <a:rPr lang="en-US" sz="1225" dirty="0"/>
              <a:t> e </a:t>
            </a:r>
            <a:r>
              <a:rPr lang="en-US" sz="1225" dirty="0" err="1"/>
              <a:t>normalizzazione</a:t>
            </a:r>
            <a:r>
              <a:rPr lang="en-US" sz="1225" dirty="0"/>
              <a:t> </a:t>
            </a:r>
            <a:r>
              <a:rPr lang="en-US" sz="1225" dirty="0" err="1"/>
              <a:t>dei</a:t>
            </a:r>
            <a:r>
              <a:rPr lang="en-US" sz="1225" dirty="0"/>
              <a:t> </a:t>
            </a:r>
            <a:r>
              <a:rPr lang="en-US" sz="1225" dirty="0" err="1"/>
              <a:t>valori</a:t>
            </a:r>
            <a:endParaRPr lang="en-US" sz="1225" dirty="0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E3BBC418-456C-7B5B-A667-446EF3DAFAEC}"/>
              </a:ext>
            </a:extLst>
          </p:cNvPr>
          <p:cNvSpPr/>
          <p:nvPr/>
        </p:nvSpPr>
        <p:spPr>
          <a:xfrm>
            <a:off x="968087" y="2406577"/>
            <a:ext cx="326763" cy="34992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9644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1AEA3AAF-D827-60A5-3C64-57E8B7A67018}"/>
              </a:ext>
            </a:extLst>
          </p:cNvPr>
          <p:cNvSpPr/>
          <p:nvPr/>
        </p:nvSpPr>
        <p:spPr>
          <a:xfrm>
            <a:off x="1076792" y="2435628"/>
            <a:ext cx="12374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837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5C336332-55CD-5D1F-7562-B446BB325377}"/>
              </a:ext>
            </a:extLst>
          </p:cNvPr>
          <p:cNvSpPr/>
          <p:nvPr/>
        </p:nvSpPr>
        <p:spPr>
          <a:xfrm>
            <a:off x="1962969" y="2435628"/>
            <a:ext cx="2687365" cy="3559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 err="1"/>
              <a:t>Estrazione</a:t>
            </a:r>
            <a:r>
              <a:rPr lang="en-US" sz="1531" b="1" dirty="0"/>
              <a:t> </a:t>
            </a:r>
            <a:r>
              <a:rPr lang="en-US" sz="1531" b="1" dirty="0" err="1"/>
              <a:t>delle</a:t>
            </a:r>
            <a:r>
              <a:rPr lang="en-US" sz="1531" b="1" dirty="0"/>
              <a:t> </a:t>
            </a:r>
            <a:r>
              <a:rPr lang="en-US" sz="1531" b="1" dirty="0" err="1"/>
              <a:t>caratteristiche</a:t>
            </a:r>
            <a:endParaRPr lang="en-US" sz="1531" b="1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CE4E5D42-B00F-C4DB-9C0A-D940A97A15C8}"/>
              </a:ext>
            </a:extLst>
          </p:cNvPr>
          <p:cNvSpPr/>
          <p:nvPr/>
        </p:nvSpPr>
        <p:spPr>
          <a:xfrm>
            <a:off x="5174199" y="2282210"/>
            <a:ext cx="6390147" cy="6182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60"/>
              </a:lnSpc>
            </a:pPr>
            <a:r>
              <a:rPr lang="en-US" sz="1230" dirty="0" err="1">
                <a:latin typeface="Calibri" panose="020F0502020204030204" pitchFamily="34" charset="0"/>
                <a:cs typeface="Calibri" panose="020F0502020204030204" pitchFamily="34" charset="0"/>
              </a:rPr>
              <a:t>L’immagine</a:t>
            </a:r>
            <a:r>
              <a:rPr lang="en-US" sz="12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30" dirty="0" err="1">
                <a:latin typeface="Calibri" panose="020F0502020204030204" pitchFamily="34" charset="0"/>
                <a:cs typeface="Calibri" panose="020F0502020204030204" pitchFamily="34" charset="0"/>
              </a:rPr>
              <a:t>passa</a:t>
            </a:r>
            <a:r>
              <a:rPr lang="en-US" sz="12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30" dirty="0" err="1">
                <a:latin typeface="Calibri" panose="020F0502020204030204" pitchFamily="34" charset="0"/>
                <a:cs typeface="Calibri" panose="020F0502020204030204" pitchFamily="34" charset="0"/>
              </a:rPr>
              <a:t>attraverso</a:t>
            </a:r>
            <a:r>
              <a:rPr lang="en-US" sz="12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30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230" dirty="0">
                <a:latin typeface="Calibri" panose="020F0502020204030204" pitchFamily="34" charset="0"/>
                <a:cs typeface="Calibri" panose="020F0502020204030204" pitchFamily="34" charset="0"/>
              </a:rPr>
              <a:t> CNN </a:t>
            </a:r>
            <a:r>
              <a:rPr lang="it-IT" sz="123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viene generato un vettore di </a:t>
            </a:r>
            <a:r>
              <a:rPr lang="it-IT" sz="123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sz="123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che rappresenta</a:t>
            </a:r>
          </a:p>
          <a:p>
            <a:pPr>
              <a:lnSpc>
                <a:spcPts val="1960"/>
              </a:lnSpc>
            </a:pPr>
            <a:r>
              <a:rPr lang="it-IT" sz="123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il volto in uno spazio multidimensionale </a:t>
            </a:r>
          </a:p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B97A5B52-BEA1-06A2-E12D-E0DF0A649682}"/>
              </a:ext>
            </a:extLst>
          </p:cNvPr>
          <p:cNvSpPr/>
          <p:nvPr/>
        </p:nvSpPr>
        <p:spPr>
          <a:xfrm>
            <a:off x="968087" y="319457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9644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0B11502E-6F0F-1CD4-9087-0E273D92B231}"/>
              </a:ext>
            </a:extLst>
          </p:cNvPr>
          <p:cNvSpPr/>
          <p:nvPr/>
        </p:nvSpPr>
        <p:spPr>
          <a:xfrm>
            <a:off x="1076791" y="3223622"/>
            <a:ext cx="132517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837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4FA0701C-8DDD-DF40-7AFF-0EA0DB0B4AE4}"/>
              </a:ext>
            </a:extLst>
          </p:cNvPr>
          <p:cNvSpPr/>
          <p:nvPr/>
        </p:nvSpPr>
        <p:spPr>
          <a:xfrm>
            <a:off x="1962969" y="3175928"/>
            <a:ext cx="2232069" cy="3487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it-IT" sz="1531" b="1" dirty="0"/>
              <a:t>Confronto </a:t>
            </a:r>
            <a:r>
              <a:rPr lang="it-IT" sz="1531" b="1" dirty="0" err="1"/>
              <a:t>Embeddings</a:t>
            </a:r>
            <a:endParaRPr lang="en-US" sz="1531" b="1" dirty="0"/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CF867954-CF37-ECAB-3EC0-A4FABE268F42}"/>
              </a:ext>
            </a:extLst>
          </p:cNvPr>
          <p:cNvSpPr/>
          <p:nvPr/>
        </p:nvSpPr>
        <p:spPr>
          <a:xfrm>
            <a:off x="5174198" y="3029872"/>
            <a:ext cx="586478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/>
              <a:t>I </a:t>
            </a:r>
            <a:r>
              <a:rPr lang="en-US" sz="1225" dirty="0" err="1"/>
              <a:t>vettori</a:t>
            </a:r>
            <a:r>
              <a:rPr lang="en-US" sz="1225" dirty="0"/>
              <a:t> di embedding </a:t>
            </a:r>
            <a:r>
              <a:rPr lang="en-US" sz="1225" dirty="0" err="1"/>
              <a:t>vengono</a:t>
            </a:r>
            <a:r>
              <a:rPr lang="en-US" sz="1225" dirty="0"/>
              <a:t> </a:t>
            </a:r>
            <a:r>
              <a:rPr lang="en-US" sz="1225" dirty="0" err="1"/>
              <a:t>utilizzati</a:t>
            </a:r>
            <a:r>
              <a:rPr lang="en-US" sz="1225" dirty="0"/>
              <a:t> per </a:t>
            </a:r>
            <a:r>
              <a:rPr lang="en-US" sz="1225" dirty="0" err="1"/>
              <a:t>confrontare</a:t>
            </a:r>
            <a:r>
              <a:rPr lang="en-US" sz="1225" dirty="0"/>
              <a:t> I volti e </a:t>
            </a:r>
            <a:r>
              <a:rPr lang="en-US" sz="1225" dirty="0" err="1"/>
              <a:t>viene</a:t>
            </a:r>
            <a:r>
              <a:rPr lang="en-US" sz="1225" dirty="0"/>
              <a:t> </a:t>
            </a:r>
            <a:r>
              <a:rPr lang="en-US" sz="1225" dirty="0" err="1"/>
              <a:t>dunque</a:t>
            </a:r>
            <a:r>
              <a:rPr lang="en-US" sz="1225" dirty="0"/>
              <a:t> </a:t>
            </a:r>
            <a:r>
              <a:rPr lang="en-US" sz="1225" dirty="0" err="1"/>
              <a:t>calcolata</a:t>
            </a:r>
            <a:r>
              <a:rPr lang="en-US" sz="1225" dirty="0"/>
              <a:t> la</a:t>
            </a:r>
          </a:p>
          <a:p>
            <a:pPr marL="0" indent="0" algn="l">
              <a:lnSpc>
                <a:spcPts val="1960"/>
              </a:lnSpc>
              <a:buNone/>
            </a:pPr>
            <a:r>
              <a:rPr lang="en-US" sz="1225" dirty="0" err="1"/>
              <a:t>distanza</a:t>
            </a:r>
            <a:r>
              <a:rPr lang="en-US" sz="1225" dirty="0"/>
              <a:t> </a:t>
            </a:r>
            <a:r>
              <a:rPr lang="en-US" sz="1225" dirty="0" err="1"/>
              <a:t>tra</a:t>
            </a:r>
            <a:r>
              <a:rPr lang="en-US" sz="1225" dirty="0"/>
              <a:t> I </a:t>
            </a:r>
            <a:r>
              <a:rPr lang="en-US" sz="1225" dirty="0" err="1"/>
              <a:t>vettori</a:t>
            </a:r>
            <a:r>
              <a:rPr lang="en-US" sz="1225" dirty="0"/>
              <a:t> </a:t>
            </a:r>
          </a:p>
        </p:txBody>
      </p:sp>
      <p:sp>
        <p:nvSpPr>
          <p:cNvPr id="35" name="Shape 19">
            <a:extLst>
              <a:ext uri="{FF2B5EF4-FFF2-40B4-BE49-F238E27FC236}">
                <a16:creationId xmlns:a16="http://schemas.microsoft.com/office/drawing/2014/main" id="{2E6DDB1D-01F3-CDAD-67B0-298FE7770828}"/>
              </a:ext>
            </a:extLst>
          </p:cNvPr>
          <p:cNvSpPr/>
          <p:nvPr/>
        </p:nvSpPr>
        <p:spPr>
          <a:xfrm>
            <a:off x="979696" y="396981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9644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37" name="Text 20">
            <a:extLst>
              <a:ext uri="{FF2B5EF4-FFF2-40B4-BE49-F238E27FC236}">
                <a16:creationId xmlns:a16="http://schemas.microsoft.com/office/drawing/2014/main" id="{35DB28B0-00A4-C2A4-5B18-9E5D043483FB}"/>
              </a:ext>
            </a:extLst>
          </p:cNvPr>
          <p:cNvSpPr/>
          <p:nvPr/>
        </p:nvSpPr>
        <p:spPr>
          <a:xfrm>
            <a:off x="1088400" y="3998866"/>
            <a:ext cx="132517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837" dirty="0"/>
          </a:p>
        </p:txBody>
      </p:sp>
      <p:sp>
        <p:nvSpPr>
          <p:cNvPr id="39" name="Text 21">
            <a:extLst>
              <a:ext uri="{FF2B5EF4-FFF2-40B4-BE49-F238E27FC236}">
                <a16:creationId xmlns:a16="http://schemas.microsoft.com/office/drawing/2014/main" id="{5304A1D1-658B-2B99-1301-5C123BC84669}"/>
              </a:ext>
            </a:extLst>
          </p:cNvPr>
          <p:cNvSpPr/>
          <p:nvPr/>
        </p:nvSpPr>
        <p:spPr>
          <a:xfrm>
            <a:off x="1962969" y="4010350"/>
            <a:ext cx="2622749" cy="2917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it-IT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Classificazione e identificazione </a:t>
            </a:r>
          </a:p>
        </p:txBody>
      </p:sp>
      <p:sp>
        <p:nvSpPr>
          <p:cNvPr id="41" name="Text 22">
            <a:extLst>
              <a:ext uri="{FF2B5EF4-FFF2-40B4-BE49-F238E27FC236}">
                <a16:creationId xmlns:a16="http://schemas.microsoft.com/office/drawing/2014/main" id="{C601B9BD-9373-4666-CC78-5546942E65A5}"/>
              </a:ext>
            </a:extLst>
          </p:cNvPr>
          <p:cNvSpPr/>
          <p:nvPr/>
        </p:nvSpPr>
        <p:spPr>
          <a:xfrm>
            <a:off x="5174198" y="3868804"/>
            <a:ext cx="586478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 err="1"/>
              <a:t>Utilizzando</a:t>
            </a:r>
            <a:r>
              <a:rPr lang="en-US" sz="1225" dirty="0"/>
              <a:t> le </a:t>
            </a:r>
            <a:r>
              <a:rPr lang="en-US" sz="1225" dirty="0" err="1"/>
              <a:t>distanze</a:t>
            </a:r>
            <a:r>
              <a:rPr lang="en-US" sz="1225" dirty="0"/>
              <a:t> o le </a:t>
            </a:r>
            <a:r>
              <a:rPr lang="en-US" sz="1225" dirty="0" err="1"/>
              <a:t>similarità</a:t>
            </a:r>
            <a:r>
              <a:rPr lang="en-US" sz="1225" dirty="0"/>
              <a:t> </a:t>
            </a:r>
            <a:r>
              <a:rPr lang="en-US" sz="1225" dirty="0" err="1"/>
              <a:t>calcolate</a:t>
            </a:r>
            <a:r>
              <a:rPr lang="en-US" sz="1225" dirty="0"/>
              <a:t>, </a:t>
            </a:r>
            <a:r>
              <a:rPr lang="en-US" sz="1225" dirty="0" err="1"/>
              <a:t>è</a:t>
            </a:r>
            <a:r>
              <a:rPr lang="en-US" sz="1225" dirty="0"/>
              <a:t> possible </a:t>
            </a:r>
            <a:r>
              <a:rPr lang="en-US" sz="1225" dirty="0" err="1"/>
              <a:t>eseguire</a:t>
            </a:r>
            <a:r>
              <a:rPr lang="en-US" sz="1225" dirty="0"/>
              <a:t> </a:t>
            </a:r>
            <a:r>
              <a:rPr lang="en-US" sz="1225" dirty="0" err="1"/>
              <a:t>operazioni</a:t>
            </a:r>
            <a:r>
              <a:rPr lang="en-US" sz="1225" dirty="0"/>
              <a:t> di </a:t>
            </a:r>
            <a:r>
              <a:rPr lang="en-US" sz="1225" dirty="0" err="1"/>
              <a:t>riconoscimento</a:t>
            </a:r>
            <a:r>
              <a:rPr lang="en-US" sz="1225" dirty="0"/>
              <a:t> </a:t>
            </a:r>
            <a:r>
              <a:rPr lang="en-US" sz="1225" dirty="0" err="1"/>
              <a:t>facciale</a:t>
            </a:r>
            <a:r>
              <a:rPr lang="en-US" sz="1225" dirty="0"/>
              <a:t> </a:t>
            </a:r>
          </a:p>
        </p:txBody>
      </p:sp>
      <p:sp>
        <p:nvSpPr>
          <p:cNvPr id="43" name="Shape 3">
            <a:extLst>
              <a:ext uri="{FF2B5EF4-FFF2-40B4-BE49-F238E27FC236}">
                <a16:creationId xmlns:a16="http://schemas.microsoft.com/office/drawing/2014/main" id="{19402E84-B0F2-E3B0-F5E4-FA6630025273}"/>
              </a:ext>
            </a:extLst>
          </p:cNvPr>
          <p:cNvSpPr/>
          <p:nvPr/>
        </p:nvSpPr>
        <p:spPr>
          <a:xfrm>
            <a:off x="1329621" y="1819747"/>
            <a:ext cx="544354" cy="31075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5" name="Shape 3">
            <a:extLst>
              <a:ext uri="{FF2B5EF4-FFF2-40B4-BE49-F238E27FC236}">
                <a16:creationId xmlns:a16="http://schemas.microsoft.com/office/drawing/2014/main" id="{A9DDA2EE-BAD1-6B8D-29D6-15A162361460}"/>
              </a:ext>
            </a:extLst>
          </p:cNvPr>
          <p:cNvSpPr/>
          <p:nvPr/>
        </p:nvSpPr>
        <p:spPr>
          <a:xfrm>
            <a:off x="1305135" y="2597438"/>
            <a:ext cx="544354" cy="31075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8F1D693B-6516-8890-738E-35545F4A2A84}"/>
              </a:ext>
            </a:extLst>
          </p:cNvPr>
          <p:cNvSpPr/>
          <p:nvPr/>
        </p:nvSpPr>
        <p:spPr>
          <a:xfrm>
            <a:off x="1318012" y="3353934"/>
            <a:ext cx="544354" cy="31075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9" name="Shape 3">
            <a:extLst>
              <a:ext uri="{FF2B5EF4-FFF2-40B4-BE49-F238E27FC236}">
                <a16:creationId xmlns:a16="http://schemas.microsoft.com/office/drawing/2014/main" id="{493DC27E-A7F8-DEBF-B9BA-5DD4BEDBCD03}"/>
              </a:ext>
            </a:extLst>
          </p:cNvPr>
          <p:cNvSpPr/>
          <p:nvPr/>
        </p:nvSpPr>
        <p:spPr>
          <a:xfrm>
            <a:off x="1329621" y="4157360"/>
            <a:ext cx="544354" cy="31075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4037B6E-FA42-5A1C-C896-8E981BBAA79E}"/>
              </a:ext>
            </a:extLst>
          </p:cNvPr>
          <p:cNvSpPr txBox="1"/>
          <p:nvPr/>
        </p:nvSpPr>
        <p:spPr>
          <a:xfrm>
            <a:off x="825957" y="5293261"/>
            <a:ext cx="11180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All’interno del progetto è stato usato il modello </a:t>
            </a:r>
            <a:r>
              <a:rPr lang="it-IT" dirty="0" err="1"/>
              <a:t>FaceNet</a:t>
            </a:r>
            <a:r>
              <a:rPr lang="it-IT" dirty="0"/>
              <a:t>, sviluppato da Google, per il riconoscimento facciale. </a:t>
            </a:r>
          </a:p>
          <a:p>
            <a:r>
              <a:rPr lang="it-IT" sz="1800" dirty="0">
                <a:effectLst/>
                <a:latin typeface="CMR10"/>
              </a:rPr>
              <a:t>È stato introdotto nel 2015 con l’obiettivo di affrontare le sfide del riconoscimento facciale su larga scala, consentendo </a:t>
            </a:r>
          </a:p>
          <a:p>
            <a:r>
              <a:rPr lang="it-IT" sz="1800" dirty="0">
                <a:effectLst/>
                <a:latin typeface="CMR10"/>
              </a:rPr>
              <a:t>di identificare e confrontare volti umani all’interno di grandi dataset.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876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6CF6974-C33A-9B19-2EBD-00A4D130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126"/>
            <a:ext cx="10515600" cy="852352"/>
          </a:xfrm>
        </p:spPr>
        <p:txBody>
          <a:bodyPr/>
          <a:lstStyle/>
          <a:p>
            <a:r>
              <a:rPr lang="it-IT" dirty="0"/>
              <a:t>Progetto</a:t>
            </a:r>
          </a:p>
        </p:txBody>
      </p:sp>
      <p:pic>
        <p:nvPicPr>
          <p:cNvPr id="8" name="Immagine 7" descr="Immagine che contiene Viso umano, uomo, persona, schermata&#10;&#10;Descrizione generata automaticamente">
            <a:extLst>
              <a:ext uri="{FF2B5EF4-FFF2-40B4-BE49-F238E27FC236}">
                <a16:creationId xmlns:a16="http://schemas.microsoft.com/office/drawing/2014/main" id="{FC0E0EAF-03CC-9239-E5EF-8E58E755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73" y="1054388"/>
            <a:ext cx="6603964" cy="2813277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D3B4AF0F-D7D7-F15F-9072-DD012B67C440}"/>
              </a:ext>
            </a:extLst>
          </p:cNvPr>
          <p:cNvSpPr/>
          <p:nvPr/>
        </p:nvSpPr>
        <p:spPr>
          <a:xfrm>
            <a:off x="8972991" y="2556658"/>
            <a:ext cx="2344798" cy="20755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0FF44D-DCC3-7DD7-3438-4EFC1EB4CBDF}"/>
              </a:ext>
            </a:extLst>
          </p:cNvPr>
          <p:cNvSpPr txBox="1"/>
          <p:nvPr/>
        </p:nvSpPr>
        <p:spPr>
          <a:xfrm>
            <a:off x="560070" y="3729517"/>
            <a:ext cx="11071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Obiettivo: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Creazione </a:t>
            </a:r>
            <a:r>
              <a:rPr lang="it-IT" sz="1800" dirty="0">
                <a:effectLst/>
                <a:latin typeface="CMR10"/>
              </a:rPr>
              <a:t>di modelli di inversione del riconoscimento facciale che generano volti realistici utilizzando dati di </a:t>
            </a:r>
            <a:r>
              <a:rPr lang="it-IT" sz="1800" dirty="0" err="1">
                <a:effectLst/>
                <a:latin typeface="CMR10"/>
              </a:rPr>
              <a:t>embedding</a:t>
            </a:r>
            <a:r>
              <a:rPr lang="it-IT" sz="1800" dirty="0">
                <a:effectLst/>
                <a:latin typeface="CMR1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CMR10"/>
              </a:rPr>
              <a:t>Condurre </a:t>
            </a:r>
            <a:r>
              <a:rPr lang="it-IT" sz="1800" dirty="0">
                <a:effectLst/>
                <a:latin typeface="CMR10"/>
              </a:rPr>
              <a:t>test di Membership </a:t>
            </a:r>
            <a:r>
              <a:rPr lang="it-IT" sz="1800" dirty="0" err="1">
                <a:effectLst/>
                <a:latin typeface="CMR10"/>
              </a:rPr>
              <a:t>Inference</a:t>
            </a:r>
            <a:r>
              <a:rPr lang="it-IT" sz="1800" dirty="0">
                <a:effectLst/>
                <a:latin typeface="CMR10"/>
              </a:rPr>
              <a:t> Attack per valutare la sicurezza dei modelli e le possibili vulnerabilit</a:t>
            </a:r>
            <a:r>
              <a:rPr lang="it-IT" dirty="0">
                <a:latin typeface="CMR10"/>
              </a:rPr>
              <a:t>à</a:t>
            </a:r>
            <a:r>
              <a:rPr lang="it-IT" sz="1800" dirty="0">
                <a:effectLst/>
                <a:latin typeface="CMR10"/>
              </a:rPr>
              <a:t> legate alla loro generazione di volti.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928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5B91A32C-2789-D23B-B5FD-120DEF2C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126"/>
            <a:ext cx="10515600" cy="852352"/>
          </a:xfrm>
        </p:spPr>
        <p:txBody>
          <a:bodyPr/>
          <a:lstStyle/>
          <a:p>
            <a:r>
              <a:rPr lang="it-IT" dirty="0"/>
              <a:t>Fase preliminare 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3402F479-8E09-36C5-FA15-0091D07C7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843600"/>
              </p:ext>
            </p:extLst>
          </p:nvPr>
        </p:nvGraphicFramePr>
        <p:xfrm>
          <a:off x="2965823" y="812226"/>
          <a:ext cx="6260353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AD7577-51A4-D0A1-51BD-B7A70F2683C1}"/>
              </a:ext>
            </a:extLst>
          </p:cNvPr>
          <p:cNvSpPr txBox="1"/>
          <p:nvPr/>
        </p:nvSpPr>
        <p:spPr>
          <a:xfrm>
            <a:off x="534987" y="3429000"/>
            <a:ext cx="5561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LFW-</a:t>
            </a:r>
            <a:r>
              <a:rPr lang="it-IT" dirty="0" err="1"/>
              <a:t>DeepFunneled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 di facce ampiamento utilizzato per la valutazione di sistemi per il riconoscimento facciale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Include 13233 immagini di volti di 5749 persone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Insieme di immagini prese da Internet, caratterizzate da una grande varietà di pose, illuminazioni e sfondi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1C46DC-DF58-4285-BB03-628EF9FA21E5}"/>
              </a:ext>
            </a:extLst>
          </p:cNvPr>
          <p:cNvSpPr txBox="1"/>
          <p:nvPr/>
        </p:nvSpPr>
        <p:spPr>
          <a:xfrm>
            <a:off x="6095999" y="3429000"/>
            <a:ext cx="5561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Creazione </a:t>
            </a:r>
            <a:r>
              <a:rPr lang="it-IT" dirty="0" err="1"/>
              <a:t>embeddings</a:t>
            </a:r>
            <a:r>
              <a:rPr lang="it-IT" dirty="0"/>
              <a:t> facciali: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Conversione immagini 250x250 in 160x160 per compatibilità con </a:t>
            </a:r>
            <a:r>
              <a:rPr lang="it-IT" dirty="0" err="1"/>
              <a:t>FaceNet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Ogni immagine è stata passata al modello </a:t>
            </a:r>
            <a:r>
              <a:rPr lang="it-IT" dirty="0" err="1"/>
              <a:t>FaceNet</a:t>
            </a:r>
            <a:r>
              <a:rPr lang="it-IT" dirty="0"/>
              <a:t> per creare il rispettivo vettore di </a:t>
            </a:r>
            <a:r>
              <a:rPr lang="it-IT" dirty="0" err="1"/>
              <a:t>embeddings</a:t>
            </a:r>
            <a:r>
              <a:rPr lang="it-IT" dirty="0"/>
              <a:t> facciale</a:t>
            </a:r>
          </a:p>
        </p:txBody>
      </p:sp>
    </p:spTree>
    <p:extLst>
      <p:ext uri="{BB962C8B-B14F-4D97-AF65-F5344CB8AC3E}">
        <p14:creationId xmlns:p14="http://schemas.microsoft.com/office/powerpoint/2010/main" val="210857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C49B4969-4751-3F97-4531-7D1B7372A5AF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Creazione della rete</a:t>
            </a:r>
            <a:endParaRPr lang="it-IT" dirty="0"/>
          </a:p>
        </p:txBody>
      </p:sp>
      <p:pic>
        <p:nvPicPr>
          <p:cNvPr id="2" name="Immagine 1" descr="Immagine che contiene testo, Carattere, schermata, documento&#10;&#10;Descrizione generata automaticamente">
            <a:extLst>
              <a:ext uri="{FF2B5EF4-FFF2-40B4-BE49-F238E27FC236}">
                <a16:creationId xmlns:a16="http://schemas.microsoft.com/office/drawing/2014/main" id="{0B8B8E7B-2FB6-9C25-7B4B-22E3064E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05" y="1133827"/>
            <a:ext cx="2746495" cy="2782163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pic>
        <p:nvPicPr>
          <p:cNvPr id="4" name="Immagine 3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EDD33E1A-56F3-C90E-AD4F-682034BB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35" y="3915990"/>
            <a:ext cx="7400874" cy="277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342C5A-45F3-1C77-DFAB-153E091EF453}"/>
              </a:ext>
            </a:extLst>
          </p:cNvPr>
          <p:cNvSpPr txBox="1"/>
          <p:nvPr/>
        </p:nvSpPr>
        <p:spPr>
          <a:xfrm>
            <a:off x="5659607" y="1843274"/>
            <a:ext cx="3891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trovato in modo empirico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3 blocchi </a:t>
            </a:r>
            <a:r>
              <a:rPr lang="it-IT" dirty="0" err="1"/>
              <a:t>convoluzionali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più accurato tra quelli creati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8516F8-F82A-9F8E-1C10-2928BAC13034}"/>
              </a:ext>
            </a:extLst>
          </p:cNvPr>
          <p:cNvSpPr txBox="1"/>
          <p:nvPr/>
        </p:nvSpPr>
        <p:spPr>
          <a:xfrm>
            <a:off x="1179498" y="4151428"/>
            <a:ext cx="2321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Layer utilizzati: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Reshape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Conv2D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CMBX10"/>
              </a:rPr>
              <a:t>BatchNormalization</a:t>
            </a:r>
            <a:endParaRPr lang="it-IT" dirty="0">
              <a:latin typeface="CM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MBX10"/>
              </a:rPr>
              <a:t>MaxPooling2D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MBX10"/>
              </a:rPr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CMBX10"/>
              </a:rPr>
              <a:t>Flatten</a:t>
            </a:r>
            <a:endParaRPr lang="it-IT" sz="1800" dirty="0">
              <a:effectLst/>
              <a:latin typeface="CM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MBX10"/>
              </a:rPr>
              <a:t>Dense</a:t>
            </a:r>
          </a:p>
        </p:txBody>
      </p:sp>
    </p:spTree>
    <p:extLst>
      <p:ext uri="{BB962C8B-B14F-4D97-AF65-F5344CB8AC3E}">
        <p14:creationId xmlns:p14="http://schemas.microsoft.com/office/powerpoint/2010/main" val="413276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F1C29E-885B-4038-4563-05A0FD164BBA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Creazione della rete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F06563-E01B-4BBB-C4B9-1C304527C9F2}"/>
              </a:ext>
            </a:extLst>
          </p:cNvPr>
          <p:cNvSpPr txBox="1"/>
          <p:nvPr/>
        </p:nvSpPr>
        <p:spPr>
          <a:xfrm>
            <a:off x="899672" y="1250600"/>
            <a:ext cx="5844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CALLBACK:</a:t>
            </a:r>
            <a:br>
              <a:rPr lang="it-IT" dirty="0"/>
            </a:br>
            <a:r>
              <a:rPr lang="it-IT" dirty="0"/>
              <a:t>Questa funzione viene chiamata al termine di ogni epoca e permette di mostrare graficamente l’avanzamento dell’apprendimento. Viene infatti mostrata l’immagine generata dal modello a confronto con la label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C03672-BF50-E6BA-20FA-625B7CEA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72" y="1348823"/>
            <a:ext cx="4813268" cy="2944800"/>
          </a:xfrm>
          <a:prstGeom prst="rect">
            <a:avLst/>
          </a:prstGeom>
        </p:spPr>
      </p:pic>
      <p:pic>
        <p:nvPicPr>
          <p:cNvPr id="8" name="Immagine 7" descr="Immagine che contiene Carattere, bianco, testo, diagramma&#10;&#10;Descrizione generata automaticamente">
            <a:extLst>
              <a:ext uri="{FF2B5EF4-FFF2-40B4-BE49-F238E27FC236}">
                <a16:creationId xmlns:a16="http://schemas.microsoft.com/office/drawing/2014/main" id="{7DBA3402-BF15-E3E0-74E7-03D4073F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396" y="4754217"/>
            <a:ext cx="2527300" cy="9525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E079BCF-C680-7D74-E599-BB6BC25A95B6}"/>
              </a:ext>
            </a:extLst>
          </p:cNvPr>
          <p:cNvSpPr txBox="1"/>
          <p:nvPr/>
        </p:nvSpPr>
        <p:spPr>
          <a:xfrm>
            <a:off x="899672" y="475421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OPTIMIZER:</a:t>
            </a:r>
          </a:p>
          <a:p>
            <a:r>
              <a:rPr lang="it-IT" dirty="0"/>
              <a:t>L’ottimizzatore ha il compito di regol</a:t>
            </a:r>
            <a:r>
              <a:rPr lang="it-IT" sz="1800" dirty="0">
                <a:effectLst/>
                <a:latin typeface="CMR10"/>
              </a:rPr>
              <a:t>are i pesi dei neuroni durante la fase di addestramento della rete, con l’obiettivo di minimizzare la funzione di </a:t>
            </a:r>
            <a:r>
              <a:rPr lang="it-IT" sz="1800" dirty="0" err="1">
                <a:effectLst/>
                <a:latin typeface="CMR10"/>
              </a:rPr>
              <a:t>loss</a:t>
            </a:r>
            <a:r>
              <a:rPr lang="it-IT" dirty="0">
                <a:latin typeface="CMR10"/>
              </a:rPr>
              <a:t>. È stata utilizzata </a:t>
            </a:r>
            <a:r>
              <a:rPr lang="it-IT" sz="1800" dirty="0">
                <a:effectLst/>
                <a:latin typeface="CMR10"/>
              </a:rPr>
              <a:t>Adam ovvero </a:t>
            </a:r>
            <a:r>
              <a:rPr lang="it-IT" sz="1800" dirty="0" err="1">
                <a:effectLst/>
                <a:latin typeface="CMR10"/>
              </a:rPr>
              <a:t>Adaptive</a:t>
            </a:r>
            <a:r>
              <a:rPr lang="it-IT" sz="1800" dirty="0">
                <a:effectLst/>
                <a:latin typeface="CMR10"/>
              </a:rPr>
              <a:t> Moment </a:t>
            </a:r>
            <a:r>
              <a:rPr lang="it-IT" sz="1800" dirty="0" err="1">
                <a:effectLst/>
                <a:latin typeface="CMR10"/>
              </a:rPr>
              <a:t>Estimation</a:t>
            </a:r>
            <a:r>
              <a:rPr lang="it-IT" sz="1800" dirty="0">
                <a:effectLst/>
                <a:latin typeface="CMR10"/>
              </a:rPr>
              <a:t> 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2CF807-A993-746D-5A51-5F9388AE39B3}"/>
              </a:ext>
            </a:extLst>
          </p:cNvPr>
          <p:cNvSpPr txBox="1"/>
          <p:nvPr/>
        </p:nvSpPr>
        <p:spPr>
          <a:xfrm>
            <a:off x="899672" y="2964281"/>
            <a:ext cx="5844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LOSS:</a:t>
            </a:r>
          </a:p>
          <a:p>
            <a:r>
              <a:rPr lang="it-IT" dirty="0"/>
              <a:t>Come Loss è stata utilizzata la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(MSE), </a:t>
            </a:r>
            <a:r>
              <a:rPr lang="it-IT" sz="1800" dirty="0">
                <a:effectLst/>
                <a:latin typeface="CMR10"/>
              </a:rPr>
              <a:t>un tipo di funzione di </a:t>
            </a:r>
            <a:r>
              <a:rPr lang="it-IT" sz="1800" dirty="0" err="1">
                <a:effectLst/>
                <a:latin typeface="CMR10"/>
              </a:rPr>
              <a:t>loss</a:t>
            </a:r>
            <a:r>
              <a:rPr lang="it-IT" sz="1800" dirty="0">
                <a:effectLst/>
                <a:latin typeface="CMR10"/>
              </a:rPr>
              <a:t> comunemente usata in problemi di regressione, in cui l’obiettivo è di prevedere un valore continuo piuttosto che una classe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649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147AD57-2D37-E6F9-0FAD-E448FC11B989}"/>
              </a:ext>
            </a:extLst>
          </p:cNvPr>
          <p:cNvSpPr>
            <a:spLocks noGrp="1"/>
          </p:cNvSpPr>
          <p:nvPr/>
        </p:nvSpPr>
        <p:spPr>
          <a:xfrm>
            <a:off x="1096505" y="398248"/>
            <a:ext cx="10515600" cy="85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Ricerca nello spazio degli </a:t>
            </a:r>
            <a:r>
              <a:rPr lang="it-IT" dirty="0" err="1"/>
              <a:t>iperparametri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26A21D-0A54-E174-8CC4-9E21E77647C7}"/>
              </a:ext>
            </a:extLst>
          </p:cNvPr>
          <p:cNvSpPr txBox="1"/>
          <p:nvPr/>
        </p:nvSpPr>
        <p:spPr>
          <a:xfrm>
            <a:off x="802692" y="1250600"/>
            <a:ext cx="1051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Gli </a:t>
            </a:r>
            <a:r>
              <a:rPr lang="it-IT" dirty="0" err="1"/>
              <a:t>iperparametri</a:t>
            </a:r>
            <a:r>
              <a:rPr lang="it-IT" dirty="0"/>
              <a:t> sono </a:t>
            </a:r>
            <a:r>
              <a:rPr lang="it-IT" sz="1800" dirty="0">
                <a:effectLst/>
                <a:latin typeface="CMR10"/>
              </a:rPr>
              <a:t>parametri che non vengono appresi dal modello durante il processo di addestramento, </a:t>
            </a:r>
          </a:p>
          <a:p>
            <a:r>
              <a:rPr lang="it-IT" sz="1800" dirty="0">
                <a:effectLst/>
                <a:latin typeface="CMR10"/>
              </a:rPr>
              <a:t>ma devono essere impostati manualmente prima dell’avvio del processo di addestramento stesso. </a:t>
            </a:r>
          </a:p>
          <a:p>
            <a:r>
              <a:rPr lang="it-IT" sz="1800" dirty="0">
                <a:effectLst/>
                <a:latin typeface="CMR10"/>
              </a:rPr>
              <a:t>Questa ricerca mi ha consentito di ottenere il numero ideale di blocchi </a:t>
            </a:r>
            <a:r>
              <a:rPr lang="it-IT" sz="1800" dirty="0" err="1">
                <a:effectLst/>
                <a:latin typeface="CMR10"/>
              </a:rPr>
              <a:t>convoluzionali</a:t>
            </a:r>
            <a:r>
              <a:rPr lang="it-IT" sz="1800" dirty="0">
                <a:effectLst/>
                <a:latin typeface="CMR10"/>
              </a:rPr>
              <a:t> da utilizzare.</a:t>
            </a:r>
          </a:p>
        </p:txBody>
      </p:sp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EF2A2A9-FF1A-8850-BCF0-FB6B6517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52" y="2462175"/>
            <a:ext cx="2150076" cy="8932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34377F-71ED-B125-0BC9-C7B2D8546E72}"/>
              </a:ext>
            </a:extLst>
          </p:cNvPr>
          <p:cNvSpPr txBox="1"/>
          <p:nvPr/>
        </p:nvSpPr>
        <p:spPr>
          <a:xfrm>
            <a:off x="4110788" y="2462175"/>
            <a:ext cx="617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Keras</a:t>
            </a:r>
            <a:r>
              <a:rPr lang="it-IT" dirty="0"/>
              <a:t> Tuner è una libreria open-source sviluppata da </a:t>
            </a:r>
            <a:r>
              <a:rPr lang="it-IT" dirty="0" err="1"/>
              <a:t>Tensorflow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69BEE7-02EB-DD0F-F845-C830FB710DD2}"/>
              </a:ext>
            </a:extLst>
          </p:cNvPr>
          <p:cNvSpPr txBox="1"/>
          <p:nvPr/>
        </p:nvSpPr>
        <p:spPr>
          <a:xfrm>
            <a:off x="4110788" y="2782669"/>
            <a:ext cx="606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MR10"/>
              </a:rPr>
              <a:t>O</a:t>
            </a:r>
            <a:r>
              <a:rPr lang="it-IT" sz="1800" dirty="0">
                <a:effectLst/>
                <a:latin typeface="CMR10"/>
              </a:rPr>
              <a:t>ffre uno strumento per l’ottimizzazione automatica degli </a:t>
            </a:r>
          </a:p>
          <a:p>
            <a:r>
              <a:rPr lang="it-IT" sz="1800" dirty="0" err="1">
                <a:effectLst/>
                <a:latin typeface="CMR10"/>
              </a:rPr>
              <a:t>iperparametri</a:t>
            </a:r>
            <a:r>
              <a:rPr lang="it-IT" sz="1800" dirty="0">
                <a:effectLst/>
                <a:latin typeface="CMR10"/>
              </a:rPr>
              <a:t> nei modelli di machine learning creati con </a:t>
            </a:r>
            <a:r>
              <a:rPr lang="it-IT" sz="1800" dirty="0" err="1">
                <a:effectLst/>
                <a:latin typeface="CMR10"/>
              </a:rPr>
              <a:t>Kera</a:t>
            </a:r>
            <a:r>
              <a:rPr lang="it-IT" dirty="0" err="1">
                <a:latin typeface="CMR10"/>
              </a:rPr>
              <a:t>s</a:t>
            </a:r>
            <a:endParaRPr lang="it-IT" dirty="0"/>
          </a:p>
        </p:txBody>
      </p:sp>
      <p:pic>
        <p:nvPicPr>
          <p:cNvPr id="9" name="Immagine 8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3B7E655F-9D1C-D501-3424-14D27EE8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56" y="3661833"/>
            <a:ext cx="7224294" cy="27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04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ova ai" id="{2AF15AD5-B88F-604F-9BD5-07F6BBCE8189}" vid="{9596057A-5719-7246-AE7B-B5E99FF8C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17264</TotalTime>
  <Words>913</Words>
  <Application>Microsoft Macintosh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adonis-web</vt:lpstr>
      <vt:lpstr>Arial</vt:lpstr>
      <vt:lpstr>Calibri</vt:lpstr>
      <vt:lpstr>CMBX10</vt:lpstr>
      <vt:lpstr>CMR10</vt:lpstr>
      <vt:lpstr>Söhne</vt:lpstr>
      <vt:lpstr>Tw Cen MT</vt:lpstr>
      <vt:lpstr>Circuito</vt:lpstr>
      <vt:lpstr>Presentazione standard di PowerPoint</vt:lpstr>
      <vt:lpstr>Introduzione</vt:lpstr>
      <vt:lpstr>Generative adversarial network</vt:lpstr>
      <vt:lpstr>Riconoscimento facciale</vt:lpstr>
      <vt:lpstr>Progetto</vt:lpstr>
      <vt:lpstr>Fase preliminare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Tassinari - gabriele.tassinari2@studio.unibo.it</dc:creator>
  <cp:lastModifiedBy>Gabriele Tassinari - gabriele.tassinari2@studio.unibo.it</cp:lastModifiedBy>
  <cp:revision>11</cp:revision>
  <dcterms:created xsi:type="dcterms:W3CDTF">2023-09-29T10:58:32Z</dcterms:created>
  <dcterms:modified xsi:type="dcterms:W3CDTF">2024-01-13T12:06:22Z</dcterms:modified>
</cp:coreProperties>
</file>